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Source Han Sans KR Bold" charset="1" panose="020B0800000000000000"/>
      <p:regular r:id="rId19"/>
    </p:embeddedFont>
    <p:embeddedFont>
      <p:font typeface="Source Han Sans KR" charset="1" panose="020B0400000000000000"/>
      <p:regular r:id="rId20"/>
    </p:embeddedFont>
    <p:embeddedFont>
      <p:font typeface="Source Han Sans KR Medium" charset="1" panose="020B06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1517" y="6446888"/>
            <a:ext cx="1796729" cy="649223"/>
            <a:chOff x="0" y="0"/>
            <a:chExt cx="473213" cy="1709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402181" y="4092709"/>
            <a:ext cx="9812834" cy="130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74"/>
              </a:lnSpc>
              <a:spcBef>
                <a:spcPct val="0"/>
              </a:spcBef>
            </a:pPr>
            <a:r>
              <a:rPr lang="en-US" sz="7696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뱀파이어 서바이벌 모작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81517" y="5726163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신세계 I&amp;C Java과정 8차수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06762" y="990600"/>
            <a:ext cx="125253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2025.05.30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1517" y="6528294"/>
            <a:ext cx="179672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문정민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980467" y="2467456"/>
            <a:ext cx="1368280" cy="494409"/>
            <a:chOff x="0" y="0"/>
            <a:chExt cx="1824374" cy="659212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824374" cy="659212"/>
              <a:chOff x="0" y="0"/>
              <a:chExt cx="473213" cy="170989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73213" cy="170989"/>
              </a:xfrm>
              <a:custGeom>
                <a:avLst/>
                <a:gdLst/>
                <a:ahLst/>
                <a:cxnLst/>
                <a:rect r="r" b="b" t="t" l="l"/>
                <a:pathLst>
                  <a:path h="170989" w="473213">
                    <a:moveTo>
                      <a:pt x="85494" y="0"/>
                    </a:moveTo>
                    <a:lnTo>
                      <a:pt x="387718" y="0"/>
                    </a:lnTo>
                    <a:cubicBezTo>
                      <a:pt x="410393" y="0"/>
                      <a:pt x="432138" y="9007"/>
                      <a:pt x="448172" y="25041"/>
                    </a:cubicBezTo>
                    <a:cubicBezTo>
                      <a:pt x="464205" y="41074"/>
                      <a:pt x="473213" y="62820"/>
                      <a:pt x="473213" y="85494"/>
                    </a:cubicBezTo>
                    <a:lnTo>
                      <a:pt x="473213" y="85494"/>
                    </a:lnTo>
                    <a:cubicBezTo>
                      <a:pt x="473213" y="132712"/>
                      <a:pt x="434935" y="170989"/>
                      <a:pt x="387718" y="170989"/>
                    </a:cubicBezTo>
                    <a:lnTo>
                      <a:pt x="85494" y="170989"/>
                    </a:lnTo>
                    <a:cubicBezTo>
                      <a:pt x="38277" y="170989"/>
                      <a:pt x="0" y="132712"/>
                      <a:pt x="0" y="85494"/>
                    </a:cubicBezTo>
                    <a:lnTo>
                      <a:pt x="0" y="85494"/>
                    </a:lnTo>
                    <a:cubicBezTo>
                      <a:pt x="0" y="38277"/>
                      <a:pt x="38277" y="0"/>
                      <a:pt x="85494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473213" cy="2090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92917"/>
              <a:ext cx="1824374" cy="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  <a:spcBef>
                  <a:spcPct val="0"/>
                </a:spcBef>
              </a:pPr>
              <a:r>
                <a:rPr lang="en-US" b="true" sz="1979">
                  <a:solidFill>
                    <a:srgbClr val="F9F3E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Enemy</a:t>
              </a: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2004317" y="2961865"/>
            <a:ext cx="1660290" cy="67742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1320177" y="3639285"/>
            <a:ext cx="1368280" cy="494409"/>
            <a:chOff x="0" y="0"/>
            <a:chExt cx="1824374" cy="65921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824374" cy="659212"/>
              <a:chOff x="0" y="0"/>
              <a:chExt cx="473213" cy="17098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73213" cy="170989"/>
              </a:xfrm>
              <a:custGeom>
                <a:avLst/>
                <a:gdLst/>
                <a:ahLst/>
                <a:cxnLst/>
                <a:rect r="r" b="b" t="t" l="l"/>
                <a:pathLst>
                  <a:path h="170989" w="473213">
                    <a:moveTo>
                      <a:pt x="85494" y="0"/>
                    </a:moveTo>
                    <a:lnTo>
                      <a:pt x="387718" y="0"/>
                    </a:lnTo>
                    <a:cubicBezTo>
                      <a:pt x="410393" y="0"/>
                      <a:pt x="432138" y="9007"/>
                      <a:pt x="448172" y="25041"/>
                    </a:cubicBezTo>
                    <a:cubicBezTo>
                      <a:pt x="464205" y="41074"/>
                      <a:pt x="473213" y="62820"/>
                      <a:pt x="473213" y="85494"/>
                    </a:cubicBezTo>
                    <a:lnTo>
                      <a:pt x="473213" y="85494"/>
                    </a:lnTo>
                    <a:cubicBezTo>
                      <a:pt x="473213" y="132712"/>
                      <a:pt x="434935" y="170989"/>
                      <a:pt x="387718" y="170989"/>
                    </a:cubicBezTo>
                    <a:lnTo>
                      <a:pt x="85494" y="170989"/>
                    </a:lnTo>
                    <a:cubicBezTo>
                      <a:pt x="38277" y="170989"/>
                      <a:pt x="0" y="132712"/>
                      <a:pt x="0" y="85494"/>
                    </a:cubicBezTo>
                    <a:lnTo>
                      <a:pt x="0" y="85494"/>
                    </a:lnTo>
                    <a:cubicBezTo>
                      <a:pt x="0" y="38277"/>
                      <a:pt x="38277" y="0"/>
                      <a:pt x="85494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473213" cy="2090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92917"/>
              <a:ext cx="1824374" cy="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  <a:spcBef>
                  <a:spcPct val="0"/>
                </a:spcBef>
              </a:pPr>
              <a:r>
                <a:rPr lang="en-US" b="true" sz="1979">
                  <a:solidFill>
                    <a:srgbClr val="F9F3E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FlyingEye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80467" y="3639285"/>
            <a:ext cx="1368280" cy="494409"/>
            <a:chOff x="0" y="0"/>
            <a:chExt cx="1824374" cy="659212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824374" cy="659212"/>
              <a:chOff x="0" y="0"/>
              <a:chExt cx="473213" cy="170989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73213" cy="170989"/>
              </a:xfrm>
              <a:custGeom>
                <a:avLst/>
                <a:gdLst/>
                <a:ahLst/>
                <a:cxnLst/>
                <a:rect r="r" b="b" t="t" l="l"/>
                <a:pathLst>
                  <a:path h="170989" w="473213">
                    <a:moveTo>
                      <a:pt x="85494" y="0"/>
                    </a:moveTo>
                    <a:lnTo>
                      <a:pt x="387718" y="0"/>
                    </a:lnTo>
                    <a:cubicBezTo>
                      <a:pt x="410393" y="0"/>
                      <a:pt x="432138" y="9007"/>
                      <a:pt x="448172" y="25041"/>
                    </a:cubicBezTo>
                    <a:cubicBezTo>
                      <a:pt x="464205" y="41074"/>
                      <a:pt x="473213" y="62820"/>
                      <a:pt x="473213" y="85494"/>
                    </a:cubicBezTo>
                    <a:lnTo>
                      <a:pt x="473213" y="85494"/>
                    </a:lnTo>
                    <a:cubicBezTo>
                      <a:pt x="473213" y="132712"/>
                      <a:pt x="434935" y="170989"/>
                      <a:pt x="387718" y="170989"/>
                    </a:cubicBezTo>
                    <a:lnTo>
                      <a:pt x="85494" y="170989"/>
                    </a:lnTo>
                    <a:cubicBezTo>
                      <a:pt x="38277" y="170989"/>
                      <a:pt x="0" y="132712"/>
                      <a:pt x="0" y="85494"/>
                    </a:cubicBezTo>
                    <a:lnTo>
                      <a:pt x="0" y="85494"/>
                    </a:lnTo>
                    <a:cubicBezTo>
                      <a:pt x="0" y="38277"/>
                      <a:pt x="38277" y="0"/>
                      <a:pt x="85494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473213" cy="2090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92917"/>
              <a:ext cx="1824374" cy="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  <a:spcBef>
                  <a:spcPct val="0"/>
                </a:spcBef>
              </a:pPr>
              <a:r>
                <a:rPr lang="en-US" b="true" sz="1979">
                  <a:solidFill>
                    <a:srgbClr val="F9F3E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Goblin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3664607" y="2961865"/>
            <a:ext cx="0" cy="67742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4644023" y="3635658"/>
            <a:ext cx="1368280" cy="494409"/>
            <a:chOff x="0" y="0"/>
            <a:chExt cx="1824374" cy="65921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1824374" cy="659212"/>
              <a:chOff x="0" y="0"/>
              <a:chExt cx="473213" cy="17098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73213" cy="170989"/>
              </a:xfrm>
              <a:custGeom>
                <a:avLst/>
                <a:gdLst/>
                <a:ahLst/>
                <a:cxnLst/>
                <a:rect r="r" b="b" t="t" l="l"/>
                <a:pathLst>
                  <a:path h="170989" w="473213">
                    <a:moveTo>
                      <a:pt x="85494" y="0"/>
                    </a:moveTo>
                    <a:lnTo>
                      <a:pt x="387718" y="0"/>
                    </a:lnTo>
                    <a:cubicBezTo>
                      <a:pt x="410393" y="0"/>
                      <a:pt x="432138" y="9007"/>
                      <a:pt x="448172" y="25041"/>
                    </a:cubicBezTo>
                    <a:cubicBezTo>
                      <a:pt x="464205" y="41074"/>
                      <a:pt x="473213" y="62820"/>
                      <a:pt x="473213" y="85494"/>
                    </a:cubicBezTo>
                    <a:lnTo>
                      <a:pt x="473213" y="85494"/>
                    </a:lnTo>
                    <a:cubicBezTo>
                      <a:pt x="473213" y="132712"/>
                      <a:pt x="434935" y="170989"/>
                      <a:pt x="387718" y="170989"/>
                    </a:cubicBezTo>
                    <a:lnTo>
                      <a:pt x="85494" y="170989"/>
                    </a:lnTo>
                    <a:cubicBezTo>
                      <a:pt x="38277" y="170989"/>
                      <a:pt x="0" y="132712"/>
                      <a:pt x="0" y="85494"/>
                    </a:cubicBezTo>
                    <a:lnTo>
                      <a:pt x="0" y="85494"/>
                    </a:lnTo>
                    <a:cubicBezTo>
                      <a:pt x="0" y="38277"/>
                      <a:pt x="38277" y="0"/>
                      <a:pt x="85494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473213" cy="20908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92917"/>
              <a:ext cx="1824374" cy="4352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1"/>
                </a:lnSpc>
                <a:spcBef>
                  <a:spcPct val="0"/>
                </a:spcBef>
              </a:pPr>
              <a:r>
                <a:rPr lang="en-US" b="true" sz="1979">
                  <a:solidFill>
                    <a:srgbClr val="F9F3EF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Skeleton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>
            <a:off x="3664607" y="2961865"/>
            <a:ext cx="1663555" cy="673793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9504927" y="1857383"/>
            <a:ext cx="5753399" cy="7412274"/>
          </a:xfrm>
          <a:custGeom>
            <a:avLst/>
            <a:gdLst/>
            <a:ahLst/>
            <a:cxnLst/>
            <a:rect r="r" b="b" t="t" l="l"/>
            <a:pathLst>
              <a:path h="7412274" w="5753399">
                <a:moveTo>
                  <a:pt x="0" y="0"/>
                </a:moveTo>
                <a:lnTo>
                  <a:pt x="5753399" y="0"/>
                </a:lnTo>
                <a:lnTo>
                  <a:pt x="5753399" y="7412274"/>
                </a:lnTo>
                <a:lnTo>
                  <a:pt x="0" y="741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0177" y="5823955"/>
            <a:ext cx="6650024" cy="3434345"/>
          </a:xfrm>
          <a:custGeom>
            <a:avLst/>
            <a:gdLst/>
            <a:ahLst/>
            <a:cxnLst/>
            <a:rect r="r" b="b" t="t" l="l"/>
            <a:pathLst>
              <a:path h="3434345" w="6650024">
                <a:moveTo>
                  <a:pt x="0" y="0"/>
                </a:moveTo>
                <a:lnTo>
                  <a:pt x="6650024" y="0"/>
                </a:lnTo>
                <a:lnTo>
                  <a:pt x="6650024" y="3434345"/>
                </a:lnTo>
                <a:lnTo>
                  <a:pt x="0" y="3434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97053" y="1345833"/>
            <a:ext cx="353573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Enemy 클래스 멤버 메서드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20177" y="5283933"/>
            <a:ext cx="353573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다형성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0177" y="9390523"/>
            <a:ext cx="439347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this.enemies의 type: Enemy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4269186"/>
            <a:ext cx="718160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몬스터가 공격하거나 아이템을 다르게 드랍하지 않아서 거의 부모 클래스에서 메서드 작성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54050" y="3334590"/>
            <a:ext cx="6139635" cy="6264679"/>
          </a:xfrm>
          <a:custGeom>
            <a:avLst/>
            <a:gdLst/>
            <a:ahLst/>
            <a:cxnLst/>
            <a:rect r="r" b="b" t="t" l="l"/>
            <a:pathLst>
              <a:path h="6264679" w="6139635">
                <a:moveTo>
                  <a:pt x="0" y="0"/>
                </a:moveTo>
                <a:lnTo>
                  <a:pt x="6139635" y="0"/>
                </a:lnTo>
                <a:lnTo>
                  <a:pt x="6139635" y="6264678"/>
                </a:lnTo>
                <a:lnTo>
                  <a:pt x="0" y="62646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10263" y="3341491"/>
            <a:ext cx="7702578" cy="934504"/>
          </a:xfrm>
          <a:custGeom>
            <a:avLst/>
            <a:gdLst/>
            <a:ahLst/>
            <a:cxnLst/>
            <a:rect r="r" b="b" t="t" l="l"/>
            <a:pathLst>
              <a:path h="934504" w="7702578">
                <a:moveTo>
                  <a:pt x="0" y="0"/>
                </a:moveTo>
                <a:lnTo>
                  <a:pt x="7702578" y="0"/>
                </a:lnTo>
                <a:lnTo>
                  <a:pt x="7702578" y="934503"/>
                </a:lnTo>
                <a:lnTo>
                  <a:pt x="0" y="9345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4050" y="2811985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스폰 - 시야 바깥에서 생성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867" y="2067708"/>
            <a:ext cx="1917024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01950" y="2811985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이동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789706" y="6995990"/>
            <a:ext cx="201156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기획팀 대리 이수진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614541" y="4560207"/>
            <a:ext cx="3240454" cy="1224091"/>
            <a:chOff x="0" y="0"/>
            <a:chExt cx="4320606" cy="163212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4320606" cy="1632122"/>
              <a:chOff x="0" y="0"/>
              <a:chExt cx="853453" cy="32239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53453" cy="322394"/>
              </a:xfrm>
              <a:custGeom>
                <a:avLst/>
                <a:gdLst/>
                <a:ahLst/>
                <a:cxnLst/>
                <a:rect r="r" b="b" t="t" l="l"/>
                <a:pathLst>
                  <a:path h="322394" w="853453">
                    <a:moveTo>
                      <a:pt x="161197" y="0"/>
                    </a:moveTo>
                    <a:lnTo>
                      <a:pt x="692256" y="0"/>
                    </a:lnTo>
                    <a:cubicBezTo>
                      <a:pt x="735008" y="0"/>
                      <a:pt x="776009" y="16983"/>
                      <a:pt x="806239" y="47214"/>
                    </a:cubicBezTo>
                    <a:cubicBezTo>
                      <a:pt x="836470" y="77444"/>
                      <a:pt x="853453" y="118445"/>
                      <a:pt x="853453" y="161197"/>
                    </a:cubicBezTo>
                    <a:lnTo>
                      <a:pt x="853453" y="161197"/>
                    </a:lnTo>
                    <a:cubicBezTo>
                      <a:pt x="853453" y="250224"/>
                      <a:pt x="781283" y="322394"/>
                      <a:pt x="692256" y="322394"/>
                    </a:cubicBezTo>
                    <a:lnTo>
                      <a:pt x="161197" y="322394"/>
                    </a:lnTo>
                    <a:cubicBezTo>
                      <a:pt x="118445" y="322394"/>
                      <a:pt x="77444" y="305411"/>
                      <a:pt x="47214" y="275181"/>
                    </a:cubicBezTo>
                    <a:cubicBezTo>
                      <a:pt x="16983" y="244951"/>
                      <a:pt x="0" y="203949"/>
                      <a:pt x="0" y="161197"/>
                    </a:cubicBezTo>
                    <a:lnTo>
                      <a:pt x="0" y="161197"/>
                    </a:lnTo>
                    <a:cubicBezTo>
                      <a:pt x="0" y="118445"/>
                      <a:pt x="16983" y="77444"/>
                      <a:pt x="47214" y="47214"/>
                    </a:cubicBezTo>
                    <a:cubicBezTo>
                      <a:pt x="77444" y="16983"/>
                      <a:pt x="118445" y="0"/>
                      <a:pt x="161197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853453" cy="3604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840319" y="-142875"/>
              <a:ext cx="2397919" cy="16983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74"/>
                </a:lnSpc>
                <a:spcBef>
                  <a:spcPct val="0"/>
                </a:spcBef>
              </a:pPr>
              <a:r>
                <a:rPr lang="en-US" sz="7696" b="true">
                  <a:solidFill>
                    <a:srgbClr val="FAFAFA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시연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4244" y="2691275"/>
            <a:ext cx="471420" cy="471420"/>
          </a:xfrm>
          <a:custGeom>
            <a:avLst/>
            <a:gdLst/>
            <a:ahLst/>
            <a:cxnLst/>
            <a:rect r="r" b="b" t="t" l="l"/>
            <a:pathLst>
              <a:path h="471420" w="471420">
                <a:moveTo>
                  <a:pt x="0" y="0"/>
                </a:moveTo>
                <a:lnTo>
                  <a:pt x="471421" y="0"/>
                </a:lnTo>
                <a:lnTo>
                  <a:pt x="471421" y="471421"/>
                </a:lnTo>
                <a:lnTo>
                  <a:pt x="0" y="47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244" y="3660541"/>
            <a:ext cx="471420" cy="471420"/>
          </a:xfrm>
          <a:custGeom>
            <a:avLst/>
            <a:gdLst/>
            <a:ahLst/>
            <a:cxnLst/>
            <a:rect r="r" b="b" t="t" l="l"/>
            <a:pathLst>
              <a:path h="471420" w="471420">
                <a:moveTo>
                  <a:pt x="0" y="0"/>
                </a:moveTo>
                <a:lnTo>
                  <a:pt x="471421" y="0"/>
                </a:lnTo>
                <a:lnTo>
                  <a:pt x="471421" y="471421"/>
                </a:lnTo>
                <a:lnTo>
                  <a:pt x="0" y="47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4244" y="4627262"/>
            <a:ext cx="471420" cy="471420"/>
          </a:xfrm>
          <a:custGeom>
            <a:avLst/>
            <a:gdLst/>
            <a:ahLst/>
            <a:cxnLst/>
            <a:rect r="r" b="b" t="t" l="l"/>
            <a:pathLst>
              <a:path h="471420" w="471420">
                <a:moveTo>
                  <a:pt x="0" y="0"/>
                </a:moveTo>
                <a:lnTo>
                  <a:pt x="471421" y="0"/>
                </a:lnTo>
                <a:lnTo>
                  <a:pt x="471421" y="471420"/>
                </a:lnTo>
                <a:lnTo>
                  <a:pt x="0" y="471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1040" y="6223979"/>
            <a:ext cx="554625" cy="554625"/>
          </a:xfrm>
          <a:custGeom>
            <a:avLst/>
            <a:gdLst/>
            <a:ahLst/>
            <a:cxnLst/>
            <a:rect r="r" b="b" t="t" l="l"/>
            <a:pathLst>
              <a:path h="554625" w="554625">
                <a:moveTo>
                  <a:pt x="0" y="0"/>
                </a:moveTo>
                <a:lnTo>
                  <a:pt x="554625" y="0"/>
                </a:lnTo>
                <a:lnTo>
                  <a:pt x="554625" y="554625"/>
                </a:lnTo>
                <a:lnTo>
                  <a:pt x="0" y="55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050" y="1084026"/>
            <a:ext cx="157742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느낀점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AutoShape 8" id="8"/>
          <p:cNvSpPr/>
          <p:nvPr/>
        </p:nvSpPr>
        <p:spPr>
          <a:xfrm>
            <a:off x="507222" y="5531309"/>
            <a:ext cx="1725450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231040" y="7167407"/>
            <a:ext cx="554625" cy="554625"/>
          </a:xfrm>
          <a:custGeom>
            <a:avLst/>
            <a:gdLst/>
            <a:ahLst/>
            <a:cxnLst/>
            <a:rect r="r" b="b" t="t" l="l"/>
            <a:pathLst>
              <a:path h="554625" w="554625">
                <a:moveTo>
                  <a:pt x="0" y="0"/>
                </a:moveTo>
                <a:lnTo>
                  <a:pt x="554625" y="0"/>
                </a:lnTo>
                <a:lnTo>
                  <a:pt x="554625" y="554625"/>
                </a:lnTo>
                <a:lnTo>
                  <a:pt x="0" y="55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31479" y="2643650"/>
            <a:ext cx="49577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상속을 활용해 코드 중복을 최대한 줄임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7168" y="3677811"/>
            <a:ext cx="678827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Phaser의 공식 문서를 보며 JS에 대한 이해도 증가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7168" y="4578367"/>
            <a:ext cx="49577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상속을 활용해 코드 중복을 최대한 줄임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17262" y="6282851"/>
            <a:ext cx="495777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레벨업 이후 기능은 하드코딩이 많음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17262" y="7226279"/>
            <a:ext cx="864903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 웨이브, 공격 종류, 아이템 선택 등 구현하지 못한 기능이 많음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31040" y="8150657"/>
            <a:ext cx="554625" cy="554625"/>
          </a:xfrm>
          <a:custGeom>
            <a:avLst/>
            <a:gdLst/>
            <a:ahLst/>
            <a:cxnLst/>
            <a:rect r="r" b="b" t="t" l="l"/>
            <a:pathLst>
              <a:path h="554625" w="554625">
                <a:moveTo>
                  <a:pt x="0" y="0"/>
                </a:moveTo>
                <a:lnTo>
                  <a:pt x="554625" y="0"/>
                </a:lnTo>
                <a:lnTo>
                  <a:pt x="554625" y="554625"/>
                </a:lnTo>
                <a:lnTo>
                  <a:pt x="0" y="554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17262" y="8209529"/>
            <a:ext cx="8649035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 생성과 충돌 관련 성능 최적화 미흡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36980" y="3035964"/>
            <a:ext cx="1228201" cy="653137"/>
            <a:chOff x="0" y="0"/>
            <a:chExt cx="323477" cy="1720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3477" cy="172020"/>
            </a:xfrm>
            <a:custGeom>
              <a:avLst/>
              <a:gdLst/>
              <a:ahLst/>
              <a:cxnLst/>
              <a:rect r="r" b="b" t="t" l="l"/>
              <a:pathLst>
                <a:path h="172020" w="323477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36980" y="4250049"/>
            <a:ext cx="1228201" cy="653137"/>
            <a:chOff x="0" y="0"/>
            <a:chExt cx="323477" cy="172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3477" cy="172020"/>
            </a:xfrm>
            <a:custGeom>
              <a:avLst/>
              <a:gdLst/>
              <a:ahLst/>
              <a:cxnLst/>
              <a:rect r="r" b="b" t="t" l="l"/>
              <a:pathLst>
                <a:path h="172020" w="323477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36980" y="5465161"/>
            <a:ext cx="1228201" cy="653137"/>
            <a:chOff x="0" y="0"/>
            <a:chExt cx="323477" cy="1720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3477" cy="172020"/>
            </a:xfrm>
            <a:custGeom>
              <a:avLst/>
              <a:gdLst/>
              <a:ahLst/>
              <a:cxnLst/>
              <a:rect r="r" b="b" t="t" l="l"/>
              <a:pathLst>
                <a:path h="172020" w="323477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273819" y="2869987"/>
            <a:ext cx="7376288" cy="4610180"/>
          </a:xfrm>
          <a:custGeom>
            <a:avLst/>
            <a:gdLst/>
            <a:ahLst/>
            <a:cxnLst/>
            <a:rect r="r" b="b" t="t" l="l"/>
            <a:pathLst>
              <a:path h="4610180" w="7376288">
                <a:moveTo>
                  <a:pt x="0" y="0"/>
                </a:moveTo>
                <a:lnTo>
                  <a:pt x="7376287" y="0"/>
                </a:lnTo>
                <a:lnTo>
                  <a:pt x="7376287" y="4610180"/>
                </a:lnTo>
                <a:lnTo>
                  <a:pt x="0" y="461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02467" y="3165365"/>
            <a:ext cx="8300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플레이어는 방향키(상하좌우)만 조작 가능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26648" y="3057732"/>
            <a:ext cx="4488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6648" y="4271818"/>
            <a:ext cx="4488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926648" y="5486930"/>
            <a:ext cx="4488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4050" y="1084026"/>
            <a:ext cx="226322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특징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02467" y="4346252"/>
            <a:ext cx="8300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플레이어의 공격은 일정 시간마다 자동 수행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02467" y="5586308"/>
            <a:ext cx="8300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적을 처치하고 드랍되는 경험치를 먹고 레벨업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536980" y="6678278"/>
            <a:ext cx="1228201" cy="653137"/>
            <a:chOff x="0" y="0"/>
            <a:chExt cx="323477" cy="1720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23477" cy="172020"/>
            </a:xfrm>
            <a:custGeom>
              <a:avLst/>
              <a:gdLst/>
              <a:ahLst/>
              <a:cxnLst/>
              <a:rect r="r" b="b" t="t" l="l"/>
              <a:pathLst>
                <a:path h="172020" w="323477">
                  <a:moveTo>
                    <a:pt x="86010" y="0"/>
                  </a:moveTo>
                  <a:lnTo>
                    <a:pt x="237467" y="0"/>
                  </a:lnTo>
                  <a:cubicBezTo>
                    <a:pt x="284969" y="0"/>
                    <a:pt x="323477" y="38508"/>
                    <a:pt x="323477" y="86010"/>
                  </a:cubicBezTo>
                  <a:lnTo>
                    <a:pt x="323477" y="86010"/>
                  </a:lnTo>
                  <a:cubicBezTo>
                    <a:pt x="323477" y="108821"/>
                    <a:pt x="314415" y="130698"/>
                    <a:pt x="298285" y="146828"/>
                  </a:cubicBezTo>
                  <a:cubicBezTo>
                    <a:pt x="282155" y="162958"/>
                    <a:pt x="260278" y="172020"/>
                    <a:pt x="237467" y="172020"/>
                  </a:cubicBezTo>
                  <a:lnTo>
                    <a:pt x="86010" y="172020"/>
                  </a:lnTo>
                  <a:cubicBezTo>
                    <a:pt x="38508" y="172020"/>
                    <a:pt x="0" y="133512"/>
                    <a:pt x="0" y="86010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23477" cy="210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926648" y="6700047"/>
            <a:ext cx="4488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02467" y="6799424"/>
            <a:ext cx="83009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레벨업마다 아이템 혹은 능력치 강화 선택으로 공격 다양화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675678" y="3047781"/>
            <a:ext cx="6060045" cy="2209617"/>
            <a:chOff x="0" y="0"/>
            <a:chExt cx="1596061" cy="58195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96061" cy="581957"/>
            </a:xfrm>
            <a:custGeom>
              <a:avLst/>
              <a:gdLst/>
              <a:ahLst/>
              <a:cxnLst/>
              <a:rect r="r" b="b" t="t" l="l"/>
              <a:pathLst>
                <a:path h="581957" w="1596061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75678" y="5546317"/>
            <a:ext cx="6060045" cy="2209617"/>
            <a:chOff x="0" y="0"/>
            <a:chExt cx="1596061" cy="5819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6061" cy="581957"/>
            </a:xfrm>
            <a:custGeom>
              <a:avLst/>
              <a:gdLst/>
              <a:ahLst/>
              <a:cxnLst/>
              <a:rect r="r" b="b" t="t" l="l"/>
              <a:pathLst>
                <a:path h="581957" w="1596061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24167" y="3047781"/>
            <a:ext cx="6060045" cy="2209617"/>
            <a:chOff x="0" y="0"/>
            <a:chExt cx="1596061" cy="5819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96061" cy="581957"/>
            </a:xfrm>
            <a:custGeom>
              <a:avLst/>
              <a:gdLst/>
              <a:ahLst/>
              <a:cxnLst/>
              <a:rect r="r" b="b" t="t" l="l"/>
              <a:pathLst>
                <a:path h="581957" w="1596061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24167" y="5546317"/>
            <a:ext cx="6060045" cy="2209617"/>
            <a:chOff x="0" y="0"/>
            <a:chExt cx="1596061" cy="58195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96061" cy="581957"/>
            </a:xfrm>
            <a:custGeom>
              <a:avLst/>
              <a:gdLst/>
              <a:ahLst/>
              <a:cxnLst/>
              <a:rect r="r" b="b" t="t" l="l"/>
              <a:pathLst>
                <a:path h="581957" w="1596061">
                  <a:moveTo>
                    <a:pt x="26828" y="0"/>
                  </a:moveTo>
                  <a:lnTo>
                    <a:pt x="1569233" y="0"/>
                  </a:lnTo>
                  <a:cubicBezTo>
                    <a:pt x="1584050" y="0"/>
                    <a:pt x="1596061" y="12011"/>
                    <a:pt x="1596061" y="26828"/>
                  </a:cubicBezTo>
                  <a:lnTo>
                    <a:pt x="1596061" y="555129"/>
                  </a:lnTo>
                  <a:cubicBezTo>
                    <a:pt x="1596061" y="569945"/>
                    <a:pt x="1584050" y="581957"/>
                    <a:pt x="1569233" y="581957"/>
                  </a:cubicBezTo>
                  <a:lnTo>
                    <a:pt x="26828" y="581957"/>
                  </a:lnTo>
                  <a:cubicBezTo>
                    <a:pt x="12011" y="581957"/>
                    <a:pt x="0" y="569945"/>
                    <a:pt x="0" y="555129"/>
                  </a:cubicBezTo>
                  <a:lnTo>
                    <a:pt x="0" y="26828"/>
                  </a:lnTo>
                  <a:cubicBezTo>
                    <a:pt x="0" y="12011"/>
                    <a:pt x="12011" y="0"/>
                    <a:pt x="2682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96061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7403047" y="3595321"/>
            <a:ext cx="608878" cy="616727"/>
          </a:xfrm>
          <a:custGeom>
            <a:avLst/>
            <a:gdLst/>
            <a:ahLst/>
            <a:cxnLst/>
            <a:rect r="r" b="b" t="t" l="l"/>
            <a:pathLst>
              <a:path h="616727" w="608878">
                <a:moveTo>
                  <a:pt x="0" y="0"/>
                </a:moveTo>
                <a:lnTo>
                  <a:pt x="608878" y="0"/>
                </a:lnTo>
                <a:lnTo>
                  <a:pt x="608878" y="616727"/>
                </a:lnTo>
                <a:lnTo>
                  <a:pt x="0" y="616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491123" y="6015627"/>
            <a:ext cx="656743" cy="640026"/>
          </a:xfrm>
          <a:custGeom>
            <a:avLst/>
            <a:gdLst/>
            <a:ahLst/>
            <a:cxnLst/>
            <a:rect r="r" b="b" t="t" l="l"/>
            <a:pathLst>
              <a:path h="640026" w="656743">
                <a:moveTo>
                  <a:pt x="0" y="0"/>
                </a:moveTo>
                <a:lnTo>
                  <a:pt x="656744" y="0"/>
                </a:lnTo>
                <a:lnTo>
                  <a:pt x="656744" y="640026"/>
                </a:lnTo>
                <a:lnTo>
                  <a:pt x="0" y="6400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07741" y="5973109"/>
            <a:ext cx="725062" cy="725062"/>
          </a:xfrm>
          <a:custGeom>
            <a:avLst/>
            <a:gdLst/>
            <a:ahLst/>
            <a:cxnLst/>
            <a:rect r="r" b="b" t="t" l="l"/>
            <a:pathLst>
              <a:path h="725062" w="725062">
                <a:moveTo>
                  <a:pt x="0" y="0"/>
                </a:moveTo>
                <a:lnTo>
                  <a:pt x="725062" y="0"/>
                </a:lnTo>
                <a:lnTo>
                  <a:pt x="725062" y="725062"/>
                </a:lnTo>
                <a:lnTo>
                  <a:pt x="0" y="725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264438" y="3367840"/>
            <a:ext cx="1285384" cy="1071689"/>
          </a:xfrm>
          <a:custGeom>
            <a:avLst/>
            <a:gdLst/>
            <a:ahLst/>
            <a:cxnLst/>
            <a:rect r="r" b="b" t="t" l="l"/>
            <a:pathLst>
              <a:path h="1071689" w="1285384">
                <a:moveTo>
                  <a:pt x="0" y="0"/>
                </a:moveTo>
                <a:lnTo>
                  <a:pt x="1285384" y="0"/>
                </a:lnTo>
                <a:lnTo>
                  <a:pt x="1285384" y="1071688"/>
                </a:lnTo>
                <a:lnTo>
                  <a:pt x="0" y="1071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397052" y="4356951"/>
            <a:ext cx="26207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객체 간 명확한 역할 구분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89190" y="6711360"/>
            <a:ext cx="339268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Object Pool 방식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 투사체 주변 적만 충돌 검사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663311" y="4356951"/>
            <a:ext cx="2960489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Phaser 내부 작동 방식 이해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공식 문서 학습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63311" y="6855487"/>
            <a:ext cx="328151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 문법 이해 및 활용 능력 강화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397052" y="3541829"/>
            <a:ext cx="30176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객체 지향적인 설계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89190" y="6040365"/>
            <a:ext cx="293608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성능 고려(구현X..)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663311" y="3541829"/>
            <a:ext cx="256043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프레임워크 이해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663311" y="6040365"/>
            <a:ext cx="237678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JS 문법 학습  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128606" y="3047781"/>
            <a:ext cx="2489809" cy="2209617"/>
            <a:chOff x="0" y="0"/>
            <a:chExt cx="3319746" cy="294615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319746" cy="2946156"/>
              <a:chOff x="0" y="0"/>
              <a:chExt cx="655752" cy="58195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55752" cy="581957"/>
              </a:xfrm>
              <a:custGeom>
                <a:avLst/>
                <a:gdLst/>
                <a:ahLst/>
                <a:cxnLst/>
                <a:rect r="r" b="b" t="t" l="l"/>
                <a:pathLst>
                  <a:path h="581957" w="655752">
                    <a:moveTo>
                      <a:pt x="65298" y="0"/>
                    </a:moveTo>
                    <a:lnTo>
                      <a:pt x="590454" y="0"/>
                    </a:lnTo>
                    <a:cubicBezTo>
                      <a:pt x="607772" y="0"/>
                      <a:pt x="624381" y="6880"/>
                      <a:pt x="636627" y="19125"/>
                    </a:cubicBezTo>
                    <a:cubicBezTo>
                      <a:pt x="648873" y="31371"/>
                      <a:pt x="655752" y="47980"/>
                      <a:pt x="655752" y="65298"/>
                    </a:cubicBezTo>
                    <a:lnTo>
                      <a:pt x="655752" y="516658"/>
                    </a:lnTo>
                    <a:cubicBezTo>
                      <a:pt x="655752" y="533977"/>
                      <a:pt x="648873" y="550586"/>
                      <a:pt x="636627" y="562831"/>
                    </a:cubicBezTo>
                    <a:cubicBezTo>
                      <a:pt x="624381" y="575077"/>
                      <a:pt x="607772" y="581957"/>
                      <a:pt x="590454" y="581957"/>
                    </a:cubicBezTo>
                    <a:lnTo>
                      <a:pt x="65298" y="581957"/>
                    </a:lnTo>
                    <a:cubicBezTo>
                      <a:pt x="47980" y="581957"/>
                      <a:pt x="31371" y="575077"/>
                      <a:pt x="19125" y="562831"/>
                    </a:cubicBezTo>
                    <a:cubicBezTo>
                      <a:pt x="6880" y="550586"/>
                      <a:pt x="0" y="533977"/>
                      <a:pt x="0" y="516658"/>
                    </a:cubicBezTo>
                    <a:lnTo>
                      <a:pt x="0" y="65298"/>
                    </a:lnTo>
                    <a:cubicBezTo>
                      <a:pt x="0" y="47980"/>
                      <a:pt x="6880" y="31371"/>
                      <a:pt x="19125" y="19125"/>
                    </a:cubicBezTo>
                    <a:cubicBezTo>
                      <a:pt x="31371" y="6880"/>
                      <a:pt x="47980" y="0"/>
                      <a:pt x="65298" y="0"/>
                    </a:cubicBezTo>
                    <a:close/>
                  </a:path>
                </a:pathLst>
              </a:custGeom>
              <a:solidFill>
                <a:srgbClr val="AFAFAF">
                  <a:alpha val="29804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655752" cy="6295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878725" y="1124620"/>
              <a:ext cx="1458699" cy="1343479"/>
            </a:xfrm>
            <a:custGeom>
              <a:avLst/>
              <a:gdLst/>
              <a:ahLst/>
              <a:cxnLst/>
              <a:rect r="r" b="b" t="t" l="l"/>
              <a:pathLst>
                <a:path h="1343479" w="1458699">
                  <a:moveTo>
                    <a:pt x="0" y="0"/>
                  </a:moveTo>
                  <a:lnTo>
                    <a:pt x="1458698" y="0"/>
                  </a:lnTo>
                  <a:lnTo>
                    <a:pt x="1458698" y="1343479"/>
                  </a:lnTo>
                  <a:lnTo>
                    <a:pt x="0" y="13434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288" r="0" b="-4288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525434" y="55270"/>
              <a:ext cx="101501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true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언어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872885" y="3047781"/>
            <a:ext cx="2459553" cy="2209617"/>
            <a:chOff x="0" y="0"/>
            <a:chExt cx="3279404" cy="294615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3279404" cy="2946156"/>
              <a:chOff x="0" y="0"/>
              <a:chExt cx="647784" cy="58195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647784" cy="581957"/>
              </a:xfrm>
              <a:custGeom>
                <a:avLst/>
                <a:gdLst/>
                <a:ahLst/>
                <a:cxnLst/>
                <a:rect r="r" b="b" t="t" l="l"/>
                <a:pathLst>
                  <a:path h="581957" w="647784">
                    <a:moveTo>
                      <a:pt x="66102" y="0"/>
                    </a:moveTo>
                    <a:lnTo>
                      <a:pt x="581682" y="0"/>
                    </a:lnTo>
                    <a:cubicBezTo>
                      <a:pt x="618189" y="0"/>
                      <a:pt x="647784" y="29595"/>
                      <a:pt x="647784" y="66102"/>
                    </a:cubicBezTo>
                    <a:lnTo>
                      <a:pt x="647784" y="515855"/>
                    </a:lnTo>
                    <a:cubicBezTo>
                      <a:pt x="647784" y="552362"/>
                      <a:pt x="618189" y="581957"/>
                      <a:pt x="581682" y="581957"/>
                    </a:cubicBezTo>
                    <a:lnTo>
                      <a:pt x="66102" y="581957"/>
                    </a:lnTo>
                    <a:cubicBezTo>
                      <a:pt x="48570" y="581957"/>
                      <a:pt x="31757" y="574993"/>
                      <a:pt x="19361" y="562596"/>
                    </a:cubicBezTo>
                    <a:cubicBezTo>
                      <a:pt x="6964" y="550200"/>
                      <a:pt x="0" y="533386"/>
                      <a:pt x="0" y="515855"/>
                    </a:cubicBezTo>
                    <a:lnTo>
                      <a:pt x="0" y="66102"/>
                    </a:lnTo>
                    <a:cubicBezTo>
                      <a:pt x="0" y="29595"/>
                      <a:pt x="29595" y="0"/>
                      <a:pt x="66102" y="0"/>
                    </a:cubicBezTo>
                    <a:close/>
                  </a:path>
                </a:pathLst>
              </a:custGeom>
              <a:solidFill>
                <a:srgbClr val="AFAFAF">
                  <a:alpha val="29804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647784" cy="62958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722871" y="1124620"/>
              <a:ext cx="1713845" cy="1428918"/>
            </a:xfrm>
            <a:custGeom>
              <a:avLst/>
              <a:gdLst/>
              <a:ahLst/>
              <a:cxnLst/>
              <a:rect r="r" b="b" t="t" l="l"/>
              <a:pathLst>
                <a:path h="1428918" w="1713845">
                  <a:moveTo>
                    <a:pt x="0" y="0"/>
                  </a:moveTo>
                  <a:lnTo>
                    <a:pt x="1713845" y="0"/>
                  </a:lnTo>
                  <a:lnTo>
                    <a:pt x="1713845" y="1428918"/>
                  </a:lnTo>
                  <a:lnTo>
                    <a:pt x="0" y="14289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489052" y="55270"/>
              <a:ext cx="233680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000" b="true">
                  <a:solidFill>
                    <a:srgbClr val="000000"/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프레임워크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128606" y="5484527"/>
            <a:ext cx="2489809" cy="2209617"/>
            <a:chOff x="0" y="0"/>
            <a:chExt cx="655752" cy="58195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55752" cy="581957"/>
            </a:xfrm>
            <a:custGeom>
              <a:avLst/>
              <a:gdLst/>
              <a:ahLst/>
              <a:cxnLst/>
              <a:rect r="r" b="b" t="t" l="l"/>
              <a:pathLst>
                <a:path h="581957" w="655752">
                  <a:moveTo>
                    <a:pt x="65298" y="0"/>
                  </a:moveTo>
                  <a:lnTo>
                    <a:pt x="590454" y="0"/>
                  </a:lnTo>
                  <a:cubicBezTo>
                    <a:pt x="607772" y="0"/>
                    <a:pt x="624381" y="6880"/>
                    <a:pt x="636627" y="19125"/>
                  </a:cubicBezTo>
                  <a:cubicBezTo>
                    <a:pt x="648873" y="31371"/>
                    <a:pt x="655752" y="47980"/>
                    <a:pt x="655752" y="65298"/>
                  </a:cubicBezTo>
                  <a:lnTo>
                    <a:pt x="655752" y="516658"/>
                  </a:lnTo>
                  <a:cubicBezTo>
                    <a:pt x="655752" y="533977"/>
                    <a:pt x="648873" y="550586"/>
                    <a:pt x="636627" y="562831"/>
                  </a:cubicBezTo>
                  <a:cubicBezTo>
                    <a:pt x="624381" y="575077"/>
                    <a:pt x="607772" y="581957"/>
                    <a:pt x="590454" y="581957"/>
                  </a:cubicBezTo>
                  <a:lnTo>
                    <a:pt x="65298" y="581957"/>
                  </a:lnTo>
                  <a:cubicBezTo>
                    <a:pt x="47980" y="581957"/>
                    <a:pt x="31371" y="575077"/>
                    <a:pt x="19125" y="562831"/>
                  </a:cubicBezTo>
                  <a:cubicBezTo>
                    <a:pt x="6880" y="550586"/>
                    <a:pt x="0" y="533977"/>
                    <a:pt x="0" y="516658"/>
                  </a:cubicBezTo>
                  <a:lnTo>
                    <a:pt x="0" y="65298"/>
                  </a:lnTo>
                  <a:cubicBezTo>
                    <a:pt x="0" y="47980"/>
                    <a:pt x="6880" y="31371"/>
                    <a:pt x="19125" y="19125"/>
                  </a:cubicBezTo>
                  <a:cubicBezTo>
                    <a:pt x="31371" y="6880"/>
                    <a:pt x="47980" y="0"/>
                    <a:pt x="6529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55752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871070" y="5484527"/>
            <a:ext cx="2489809" cy="2209617"/>
            <a:chOff x="0" y="0"/>
            <a:chExt cx="655752" cy="5819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55752" cy="581957"/>
            </a:xfrm>
            <a:custGeom>
              <a:avLst/>
              <a:gdLst/>
              <a:ahLst/>
              <a:cxnLst/>
              <a:rect r="r" b="b" t="t" l="l"/>
              <a:pathLst>
                <a:path h="581957" w="655752">
                  <a:moveTo>
                    <a:pt x="65298" y="0"/>
                  </a:moveTo>
                  <a:lnTo>
                    <a:pt x="590454" y="0"/>
                  </a:lnTo>
                  <a:cubicBezTo>
                    <a:pt x="607772" y="0"/>
                    <a:pt x="624381" y="6880"/>
                    <a:pt x="636627" y="19125"/>
                  </a:cubicBezTo>
                  <a:cubicBezTo>
                    <a:pt x="648873" y="31371"/>
                    <a:pt x="655752" y="47980"/>
                    <a:pt x="655752" y="65298"/>
                  </a:cubicBezTo>
                  <a:lnTo>
                    <a:pt x="655752" y="516658"/>
                  </a:lnTo>
                  <a:cubicBezTo>
                    <a:pt x="655752" y="533977"/>
                    <a:pt x="648873" y="550586"/>
                    <a:pt x="636627" y="562831"/>
                  </a:cubicBezTo>
                  <a:cubicBezTo>
                    <a:pt x="624381" y="575077"/>
                    <a:pt x="607772" y="581957"/>
                    <a:pt x="590454" y="581957"/>
                  </a:cubicBezTo>
                  <a:lnTo>
                    <a:pt x="65298" y="581957"/>
                  </a:lnTo>
                  <a:cubicBezTo>
                    <a:pt x="47980" y="581957"/>
                    <a:pt x="31371" y="575077"/>
                    <a:pt x="19125" y="562831"/>
                  </a:cubicBezTo>
                  <a:cubicBezTo>
                    <a:pt x="6880" y="550586"/>
                    <a:pt x="0" y="533977"/>
                    <a:pt x="0" y="516658"/>
                  </a:cubicBezTo>
                  <a:lnTo>
                    <a:pt x="0" y="65298"/>
                  </a:lnTo>
                  <a:cubicBezTo>
                    <a:pt x="0" y="47980"/>
                    <a:pt x="6880" y="31371"/>
                    <a:pt x="19125" y="19125"/>
                  </a:cubicBezTo>
                  <a:cubicBezTo>
                    <a:pt x="31371" y="6880"/>
                    <a:pt x="47980" y="0"/>
                    <a:pt x="65298" y="0"/>
                  </a:cubicBezTo>
                  <a:close/>
                </a:path>
              </a:pathLst>
            </a:custGeom>
            <a:solidFill>
              <a:srgbClr val="AFAFAF">
                <a:alpha val="29804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655752" cy="6295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946430" y="6589335"/>
            <a:ext cx="854160" cy="854160"/>
          </a:xfrm>
          <a:custGeom>
            <a:avLst/>
            <a:gdLst/>
            <a:ahLst/>
            <a:cxnLst/>
            <a:rect r="r" b="b" t="t" l="l"/>
            <a:pathLst>
              <a:path h="854160" w="854160">
                <a:moveTo>
                  <a:pt x="0" y="0"/>
                </a:moveTo>
                <a:lnTo>
                  <a:pt x="854161" y="0"/>
                </a:lnTo>
                <a:lnTo>
                  <a:pt x="854161" y="854160"/>
                </a:lnTo>
                <a:lnTo>
                  <a:pt x="0" y="8541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358779" y="6037458"/>
            <a:ext cx="1406037" cy="1406037"/>
          </a:xfrm>
          <a:custGeom>
            <a:avLst/>
            <a:gdLst/>
            <a:ahLst/>
            <a:cxnLst/>
            <a:rect r="r" b="b" t="t" l="l"/>
            <a:pathLst>
              <a:path h="1406037" w="1406037">
                <a:moveTo>
                  <a:pt x="0" y="0"/>
                </a:moveTo>
                <a:lnTo>
                  <a:pt x="1406038" y="0"/>
                </a:lnTo>
                <a:lnTo>
                  <a:pt x="1406038" y="1406037"/>
                </a:lnTo>
                <a:lnTo>
                  <a:pt x="0" y="1406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9265145" y="5509310"/>
            <a:ext cx="159330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형상관리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4050" y="1084026"/>
            <a:ext cx="226322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환경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573402" y="5577145"/>
            <a:ext cx="165381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tru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도구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4619260" y="3670070"/>
            <a:ext cx="2139874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811117" y="3670070"/>
            <a:ext cx="1970183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138225" y="2991419"/>
            <a:ext cx="1426905" cy="1365553"/>
            <a:chOff x="0" y="0"/>
            <a:chExt cx="849318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11208205" y="3670070"/>
            <a:ext cx="2306536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396138" y="5795105"/>
            <a:ext cx="285392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Phaser 공식 문서 학습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513147" y="3259844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56222" y="3259844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68892" y="4508972"/>
            <a:ext cx="1365572" cy="4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AFAFA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계획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96138" y="6325330"/>
            <a:ext cx="220935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에셋 구하기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4050" y="1084026"/>
            <a:ext cx="2103165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타임라인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46463" y="2991419"/>
            <a:ext cx="2096580" cy="1961179"/>
            <a:chOff x="0" y="0"/>
            <a:chExt cx="2795439" cy="2614906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446450" y="0"/>
              <a:ext cx="1902540" cy="1820737"/>
              <a:chOff x="0" y="0"/>
              <a:chExt cx="849318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039279"/>
              <a:ext cx="2795439" cy="57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  <a:spcBef>
                  <a:spcPct val="0"/>
                </a:spcBef>
              </a:pPr>
              <a:r>
                <a:rPr lang="en-US" b="true" sz="2598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</a:t>
              </a:r>
            </a:p>
          </p:txBody>
        </p:sp>
        <p:grpSp>
          <p:nvGrpSpPr>
            <p:cNvPr name="Group 21" id="21"/>
            <p:cNvGrpSpPr/>
            <p:nvPr/>
          </p:nvGrpSpPr>
          <p:grpSpPr>
            <a:xfrm rot="0">
              <a:off x="449508" y="0"/>
              <a:ext cx="1902540" cy="1820737"/>
              <a:chOff x="0" y="0"/>
              <a:chExt cx="849318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10158515" y="3259844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3174942" y="2991419"/>
            <a:ext cx="2096580" cy="1961179"/>
            <a:chOff x="0" y="0"/>
            <a:chExt cx="2795439" cy="261490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446450" y="0"/>
              <a:ext cx="1902540" cy="1820737"/>
              <a:chOff x="0" y="0"/>
              <a:chExt cx="849318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946346" y="386475"/>
              <a:ext cx="902748" cy="96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3"/>
                </a:lnSpc>
                <a:spcBef>
                  <a:spcPct val="0"/>
                </a:spcBef>
              </a:pPr>
              <a:r>
                <a:rPr lang="en-US" b="true" sz="4330">
                  <a:solidFill>
                    <a:srgbClr val="000000">
                      <a:alpha val="29804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0" y="2039279"/>
              <a:ext cx="2795439" cy="57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  <a:spcBef>
                  <a:spcPct val="0"/>
                </a:spcBef>
              </a:pPr>
              <a:r>
                <a:rPr lang="en-US" b="true" sz="2598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 및 정리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443392" y="0"/>
              <a:ext cx="1902540" cy="1820737"/>
              <a:chOff x="0" y="0"/>
              <a:chExt cx="849318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943288" y="386475"/>
              <a:ext cx="902748" cy="96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3"/>
                </a:lnSpc>
                <a:spcBef>
                  <a:spcPct val="0"/>
                </a:spcBef>
              </a:pPr>
              <a:r>
                <a:rPr lang="en-US" b="true" sz="4330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04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283532" y="2991419"/>
            <a:ext cx="1779365" cy="1961179"/>
            <a:chOff x="0" y="0"/>
            <a:chExt cx="2372487" cy="2614906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234973" y="0"/>
              <a:ext cx="1902540" cy="1820737"/>
              <a:chOff x="0" y="0"/>
              <a:chExt cx="849318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747569" y="386475"/>
              <a:ext cx="902748" cy="96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3"/>
                </a:lnSpc>
                <a:spcBef>
                  <a:spcPct val="0"/>
                </a:spcBef>
              </a:pPr>
              <a:r>
                <a:rPr lang="en-US" b="true" sz="4330">
                  <a:solidFill>
                    <a:srgbClr val="000000">
                      <a:alpha val="29804"/>
                    </a:srgbClr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02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0" y="2039279"/>
              <a:ext cx="2372487" cy="57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  <a:spcBef>
                  <a:spcPct val="0"/>
                </a:spcBef>
              </a:pPr>
              <a:r>
                <a:rPr lang="en-US" b="true" sz="2598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개발</a:t>
              </a:r>
            </a:p>
          </p:txBody>
        </p:sp>
        <p:grpSp>
          <p:nvGrpSpPr>
            <p:cNvPr name="Group 41" id="41"/>
            <p:cNvGrpSpPr/>
            <p:nvPr/>
          </p:nvGrpSpPr>
          <p:grpSpPr>
            <a:xfrm rot="0">
              <a:off x="234973" y="0"/>
              <a:ext cx="1902540" cy="1820737"/>
              <a:chOff x="0" y="0"/>
              <a:chExt cx="849318" cy="81280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44" id="44"/>
            <p:cNvSpPr txBox="true"/>
            <p:nvPr/>
          </p:nvSpPr>
          <p:spPr>
            <a:xfrm rot="0">
              <a:off x="747569" y="386475"/>
              <a:ext cx="902748" cy="962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63"/>
                </a:lnSpc>
                <a:spcBef>
                  <a:spcPct val="0"/>
                </a:spcBef>
              </a:pPr>
              <a:r>
                <a:rPr lang="en-US" b="true" sz="4330">
                  <a:solidFill>
                    <a:srgbClr val="F9F3EF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02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5902762" y="5790798"/>
            <a:ext cx="267667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유닛 애니메이션 생성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902762" y="6321023"/>
            <a:ext cx="190470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이동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902762" y="6859862"/>
            <a:ext cx="66541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맵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9538852" y="5786492"/>
            <a:ext cx="244301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플레이어 기본 공격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9538852" y="6316717"/>
            <a:ext cx="167104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 죽음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538852" y="6855555"/>
            <a:ext cx="127486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씬 제어 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050005" y="5795105"/>
            <a:ext cx="344864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공격 투사체 애니메이션 생성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050005" y="6325330"/>
            <a:ext cx="3286125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경험치 획득 및 게이지 증가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050005" y="6864169"/>
            <a:ext cx="113273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레벨업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5902762" y="7448824"/>
            <a:ext cx="2514154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몬스터 스폰 및 이동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090500" y="7394393"/>
            <a:ext cx="143738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 정리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784057" y="4273690"/>
            <a:ext cx="1029139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2255981" y="4273690"/>
            <a:ext cx="1924456" cy="0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357152" y="3590913"/>
            <a:ext cx="1426905" cy="1365553"/>
            <a:chOff x="0" y="0"/>
            <a:chExt cx="849318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flipV="true">
            <a:off x="8980355" y="4273690"/>
            <a:ext cx="1846427" cy="9887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3792427" y="3590913"/>
            <a:ext cx="2096580" cy="1961179"/>
            <a:chOff x="0" y="0"/>
            <a:chExt cx="2795439" cy="261490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446450" y="0"/>
              <a:ext cx="1902540" cy="1820737"/>
              <a:chOff x="0" y="0"/>
              <a:chExt cx="849318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039279"/>
              <a:ext cx="2795439" cy="575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7"/>
                </a:lnSpc>
                <a:spcBef>
                  <a:spcPct val="0"/>
                </a:spcBef>
              </a:pPr>
              <a:r>
                <a:rPr lang="en-US" b="true" sz="2598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게임오버 화면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49508" y="0"/>
              <a:ext cx="1902540" cy="1820737"/>
              <a:chOff x="0" y="0"/>
              <a:chExt cx="849318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grpSp>
        <p:nvGrpSpPr>
          <p:cNvPr name="Group 16" id="16"/>
          <p:cNvGrpSpPr/>
          <p:nvPr/>
        </p:nvGrpSpPr>
        <p:grpSpPr>
          <a:xfrm rot="0">
            <a:off x="10829076" y="3590913"/>
            <a:ext cx="1426905" cy="1365553"/>
            <a:chOff x="0" y="0"/>
            <a:chExt cx="849318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FAFAFA">
                <a:alpha val="29804"/>
              </a:srgbClr>
            </a:solidFill>
            <a:ln w="9525" cap="sq">
              <a:solidFill>
                <a:srgbClr val="000000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203998" y="3859339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95751" y="5110961"/>
            <a:ext cx="2096580" cy="44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000000">
                    <a:alpha val="29804"/>
                  </a:srgbClr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게임 실행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0826783" y="3590913"/>
            <a:ext cx="1426905" cy="1365553"/>
            <a:chOff x="0" y="0"/>
            <a:chExt cx="849318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709566" y="3590913"/>
            <a:ext cx="1426905" cy="1365553"/>
            <a:chOff x="0" y="0"/>
            <a:chExt cx="849318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>
                <a:alpha val="29804"/>
              </a:srgbClr>
            </a:solidFill>
            <a:ln w="9525" cap="sq">
              <a:solidFill>
                <a:srgbClr val="000000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094013" y="3859339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4709566" y="3590913"/>
            <a:ext cx="1426905" cy="1365553"/>
            <a:chOff x="0" y="0"/>
            <a:chExt cx="849318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4588949" y="3910166"/>
            <a:ext cx="172375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Animation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AutoShape 32" id="32"/>
          <p:cNvSpPr/>
          <p:nvPr/>
        </p:nvSpPr>
        <p:spPr>
          <a:xfrm>
            <a:off x="6136471" y="4273690"/>
            <a:ext cx="1520610" cy="9887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3" id="33"/>
          <p:cNvGrpSpPr/>
          <p:nvPr/>
        </p:nvGrpSpPr>
        <p:grpSpPr>
          <a:xfrm rot="0">
            <a:off x="7553451" y="3600801"/>
            <a:ext cx="1426905" cy="1365553"/>
            <a:chOff x="0" y="0"/>
            <a:chExt cx="849318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>
                <a:alpha val="29804"/>
              </a:srgbClr>
            </a:solidFill>
            <a:ln w="9525" cap="sq">
              <a:solidFill>
                <a:srgbClr val="000000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7937897" y="3869226"/>
            <a:ext cx="677061" cy="742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3"/>
              </a:lnSpc>
              <a:spcBef>
                <a:spcPct val="0"/>
              </a:spcBef>
            </a:pPr>
            <a:r>
              <a:rPr lang="en-US" b="true" sz="4330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553451" y="3600801"/>
            <a:ext cx="1426905" cy="1365553"/>
            <a:chOff x="0" y="0"/>
            <a:chExt cx="849318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49318" cy="812800"/>
            </a:xfrm>
            <a:custGeom>
              <a:avLst/>
              <a:gdLst/>
              <a:ahLst/>
              <a:cxnLst/>
              <a:rect r="r" b="b" t="t" l="l"/>
              <a:pathLst>
                <a:path h="812800" w="849318">
                  <a:moveTo>
                    <a:pt x="424659" y="0"/>
                  </a:moveTo>
                  <a:cubicBezTo>
                    <a:pt x="190126" y="0"/>
                    <a:pt x="0" y="181951"/>
                    <a:pt x="0" y="406400"/>
                  </a:cubicBezTo>
                  <a:cubicBezTo>
                    <a:pt x="0" y="630849"/>
                    <a:pt x="190126" y="812800"/>
                    <a:pt x="424659" y="812800"/>
                  </a:cubicBezTo>
                  <a:cubicBezTo>
                    <a:pt x="659192" y="812800"/>
                    <a:pt x="849318" y="630849"/>
                    <a:pt x="849318" y="406400"/>
                  </a:cubicBezTo>
                  <a:cubicBezTo>
                    <a:pt x="849318" y="181951"/>
                    <a:pt x="659192" y="0"/>
                    <a:pt x="424659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9624" y="28575"/>
              <a:ext cx="690071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 flipH="true">
            <a:off x="9647512" y="4956466"/>
            <a:ext cx="1895016" cy="1158396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1" id="41"/>
          <p:cNvSpPr txBox="true"/>
          <p:nvPr/>
        </p:nvSpPr>
        <p:spPr>
          <a:xfrm rot="0">
            <a:off x="9225571" y="6379536"/>
            <a:ext cx="646909" cy="70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3"/>
              </a:lnSpc>
              <a:spcBef>
                <a:spcPct val="0"/>
              </a:spcBef>
            </a:pPr>
            <a:r>
              <a:rPr lang="en-US" b="true" sz="4137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8645907" y="6114862"/>
            <a:ext cx="2003211" cy="1873840"/>
            <a:chOff x="0" y="0"/>
            <a:chExt cx="2670948" cy="2498454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426568" y="0"/>
              <a:ext cx="1817812" cy="1739652"/>
              <a:chOff x="0" y="0"/>
              <a:chExt cx="849318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0" y="1946341"/>
              <a:ext cx="2670948" cy="552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5"/>
                </a:lnSpc>
                <a:spcBef>
                  <a:spcPct val="0"/>
                </a:spcBef>
              </a:pPr>
              <a:r>
                <a:rPr lang="en-US" b="true" sz="2482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일시정지 화면</a:t>
              </a:r>
            </a:p>
          </p:txBody>
        </p:sp>
        <p:grpSp>
          <p:nvGrpSpPr>
            <p:cNvPr name="Group 47" id="47"/>
            <p:cNvGrpSpPr/>
            <p:nvPr/>
          </p:nvGrpSpPr>
          <p:grpSpPr>
            <a:xfrm rot="0">
              <a:off x="429489" y="0"/>
              <a:ext cx="1817812" cy="1739652"/>
              <a:chOff x="0" y="0"/>
              <a:chExt cx="849318" cy="8128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AutoShape 50" id="50"/>
          <p:cNvSpPr/>
          <p:nvPr/>
        </p:nvSpPr>
        <p:spPr>
          <a:xfrm>
            <a:off x="8266903" y="4966353"/>
            <a:ext cx="1380609" cy="1148509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1" id="51"/>
          <p:cNvSpPr txBox="true"/>
          <p:nvPr/>
        </p:nvSpPr>
        <p:spPr>
          <a:xfrm rot="0">
            <a:off x="12710972" y="6428780"/>
            <a:ext cx="646909" cy="704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3"/>
              </a:lnSpc>
              <a:spcBef>
                <a:spcPct val="0"/>
              </a:spcBef>
            </a:pPr>
            <a:r>
              <a:rPr lang="en-US" b="true" sz="4137">
                <a:solidFill>
                  <a:srgbClr val="000000">
                    <a:alpha val="29804"/>
                  </a:srgbClr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name="AutoShape 52" id="52"/>
          <p:cNvSpPr/>
          <p:nvPr/>
        </p:nvSpPr>
        <p:spPr>
          <a:xfrm>
            <a:off x="11540235" y="4956466"/>
            <a:ext cx="1638596" cy="1158396"/>
          </a:xfrm>
          <a:prstGeom prst="line">
            <a:avLst/>
          </a:prstGeom>
          <a:ln cap="flat" w="9525">
            <a:solidFill>
              <a:srgbClr val="000000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12177226" y="6114862"/>
            <a:ext cx="2003211" cy="1873840"/>
            <a:chOff x="0" y="0"/>
            <a:chExt cx="2670948" cy="2498454"/>
          </a:xfrm>
        </p:grpSpPr>
        <p:grpSp>
          <p:nvGrpSpPr>
            <p:cNvPr name="Group 54" id="54"/>
            <p:cNvGrpSpPr/>
            <p:nvPr/>
          </p:nvGrpSpPr>
          <p:grpSpPr>
            <a:xfrm rot="0">
              <a:off x="426568" y="0"/>
              <a:ext cx="1817812" cy="1739652"/>
              <a:chOff x="0" y="0"/>
              <a:chExt cx="849318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FAFAFA">
                  <a:alpha val="29804"/>
                </a:srgbClr>
              </a:solidFill>
              <a:ln w="9525" cap="sq">
                <a:solidFill>
                  <a:srgbClr val="000000">
                    <a:alpha val="29804"/>
                  </a:srgbClr>
                </a:solidFill>
                <a:prstDash val="solid"/>
                <a:miter/>
              </a:ln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TextBox 57" id="57"/>
            <p:cNvSpPr txBox="true"/>
            <p:nvPr/>
          </p:nvSpPr>
          <p:spPr>
            <a:xfrm rot="0">
              <a:off x="0" y="1946341"/>
              <a:ext cx="2670948" cy="552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75"/>
                </a:lnSpc>
                <a:spcBef>
                  <a:spcPct val="0"/>
                </a:spcBef>
              </a:pPr>
              <a:r>
                <a:rPr lang="en-US" b="true" sz="2482">
                  <a:solidFill>
                    <a:srgbClr val="000000">
                      <a:alpha val="29804"/>
                    </a:srgbClr>
                  </a:solidFill>
                  <a:latin typeface="Source Han Sans KR Medium"/>
                  <a:ea typeface="Source Han Sans KR Medium"/>
                  <a:cs typeface="Source Han Sans KR Medium"/>
                  <a:sym typeface="Source Han Sans KR Medium"/>
                </a:rPr>
                <a:t>레벨업 화면</a:t>
              </a:r>
            </a:p>
          </p:txBody>
        </p:sp>
        <p:grpSp>
          <p:nvGrpSpPr>
            <p:cNvPr name="Group 58" id="58"/>
            <p:cNvGrpSpPr/>
            <p:nvPr/>
          </p:nvGrpSpPr>
          <p:grpSpPr>
            <a:xfrm rot="0">
              <a:off x="429489" y="0"/>
              <a:ext cx="1817812" cy="1739652"/>
              <a:chOff x="0" y="0"/>
              <a:chExt cx="84931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84931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49318">
                    <a:moveTo>
                      <a:pt x="424659" y="0"/>
                    </a:moveTo>
                    <a:cubicBezTo>
                      <a:pt x="190126" y="0"/>
                      <a:pt x="0" y="181951"/>
                      <a:pt x="0" y="406400"/>
                    </a:cubicBezTo>
                    <a:cubicBezTo>
                      <a:pt x="0" y="630849"/>
                      <a:pt x="190126" y="812800"/>
                      <a:pt x="424659" y="812800"/>
                    </a:cubicBezTo>
                    <a:cubicBezTo>
                      <a:pt x="659192" y="812800"/>
                      <a:pt x="849318" y="630849"/>
                      <a:pt x="849318" y="406400"/>
                    </a:cubicBezTo>
                    <a:cubicBezTo>
                      <a:pt x="849318" y="181951"/>
                      <a:pt x="659192" y="0"/>
                      <a:pt x="424659" y="0"/>
                    </a:cubicBezTo>
                    <a:close/>
                  </a:path>
                </a:pathLst>
              </a:custGeom>
              <a:solidFill>
                <a:srgbClr val="EB1D26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79624" y="28575"/>
                <a:ext cx="690071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</p:grpSp>
      <p:sp>
        <p:nvSpPr>
          <p:cNvPr name="Freeform 61" id="61"/>
          <p:cNvSpPr/>
          <p:nvPr/>
        </p:nvSpPr>
        <p:spPr>
          <a:xfrm flipH="false" flipV="false" rot="0">
            <a:off x="11881059" y="8188728"/>
            <a:ext cx="3263008" cy="2254128"/>
          </a:xfrm>
          <a:custGeom>
            <a:avLst/>
            <a:gdLst/>
            <a:ahLst/>
            <a:cxnLst/>
            <a:rect r="r" b="b" t="t" l="l"/>
            <a:pathLst>
              <a:path h="2254128" w="3263008">
                <a:moveTo>
                  <a:pt x="0" y="0"/>
                </a:moveTo>
                <a:lnTo>
                  <a:pt x="3263007" y="0"/>
                </a:lnTo>
                <a:lnTo>
                  <a:pt x="3263007" y="2254128"/>
                </a:lnTo>
                <a:lnTo>
                  <a:pt x="0" y="2254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843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5960937" y="949604"/>
            <a:ext cx="3628743" cy="2129273"/>
          </a:xfrm>
          <a:custGeom>
            <a:avLst/>
            <a:gdLst/>
            <a:ahLst/>
            <a:cxnLst/>
            <a:rect r="r" b="b" t="t" l="l"/>
            <a:pathLst>
              <a:path h="2129273" w="3628743">
                <a:moveTo>
                  <a:pt x="0" y="0"/>
                </a:moveTo>
                <a:lnTo>
                  <a:pt x="3628743" y="0"/>
                </a:lnTo>
                <a:lnTo>
                  <a:pt x="3628743" y="2129272"/>
                </a:lnTo>
                <a:lnTo>
                  <a:pt x="0" y="2129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27" t="0" r="-7527" b="0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9994823" y="949604"/>
            <a:ext cx="3334639" cy="2136485"/>
          </a:xfrm>
          <a:custGeom>
            <a:avLst/>
            <a:gdLst/>
            <a:ahLst/>
            <a:cxnLst/>
            <a:rect r="r" b="b" t="t" l="l"/>
            <a:pathLst>
              <a:path h="2136485" w="3334639">
                <a:moveTo>
                  <a:pt x="0" y="0"/>
                </a:moveTo>
                <a:lnTo>
                  <a:pt x="3334640" y="0"/>
                </a:lnTo>
                <a:lnTo>
                  <a:pt x="3334640" y="2136484"/>
                </a:lnTo>
                <a:lnTo>
                  <a:pt x="0" y="2136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7" r="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3961521" y="949604"/>
            <a:ext cx="3297779" cy="2129273"/>
          </a:xfrm>
          <a:custGeom>
            <a:avLst/>
            <a:gdLst/>
            <a:ahLst/>
            <a:cxnLst/>
            <a:rect r="r" b="b" t="t" l="l"/>
            <a:pathLst>
              <a:path h="2129273" w="3297779">
                <a:moveTo>
                  <a:pt x="0" y="0"/>
                </a:moveTo>
                <a:lnTo>
                  <a:pt x="3297779" y="0"/>
                </a:lnTo>
                <a:lnTo>
                  <a:pt x="3297779" y="2129272"/>
                </a:lnTo>
                <a:lnTo>
                  <a:pt x="0" y="21292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11" t="-9637" r="-3669" b="-9637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7937897" y="8226828"/>
            <a:ext cx="3037115" cy="2273178"/>
          </a:xfrm>
          <a:custGeom>
            <a:avLst/>
            <a:gdLst/>
            <a:ahLst/>
            <a:cxnLst/>
            <a:rect r="r" b="b" t="t" l="l"/>
            <a:pathLst>
              <a:path h="2273178" w="3037115">
                <a:moveTo>
                  <a:pt x="0" y="0"/>
                </a:moveTo>
                <a:lnTo>
                  <a:pt x="3037115" y="0"/>
                </a:lnTo>
                <a:lnTo>
                  <a:pt x="3037115" y="2273178"/>
                </a:lnTo>
                <a:lnTo>
                  <a:pt x="0" y="22731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6" id="66"/>
          <p:cNvSpPr txBox="true"/>
          <p:nvPr/>
        </p:nvSpPr>
        <p:spPr>
          <a:xfrm rot="0">
            <a:off x="2136207" y="3910166"/>
            <a:ext cx="195520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Preload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2092821" y="5150318"/>
            <a:ext cx="1955568" cy="4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AFAFA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리소스 로드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54050" y="1084026"/>
            <a:ext cx="2263229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게임 구성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4273708" y="5150318"/>
            <a:ext cx="2354233" cy="44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000000">
                    <a:alpha val="29804"/>
                  </a:srgbClr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애니메이션 생성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4009786" y="4006990"/>
            <a:ext cx="1618034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b="true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GameOver</a:t>
            </a:r>
          </a:p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0564925" y="3910166"/>
            <a:ext cx="1955206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Game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7432834" y="3920053"/>
            <a:ext cx="1723751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Menu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614959" y="6497602"/>
            <a:ext cx="1868133" cy="62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1815" b="true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Pause</a:t>
            </a:r>
          </a:p>
          <a:p>
            <a:pPr algn="ctr">
              <a:lnSpc>
                <a:spcPts val="2541"/>
              </a:lnSpc>
              <a:spcBef>
                <a:spcPct val="0"/>
              </a:spcBef>
            </a:pPr>
            <a:r>
              <a:rPr lang="en-US" b="true" sz="1815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7117593" y="5160205"/>
            <a:ext cx="2354233" cy="44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7"/>
              </a:lnSpc>
              <a:spcBef>
                <a:spcPct val="0"/>
              </a:spcBef>
            </a:pPr>
            <a:r>
              <a:rPr lang="en-US" b="true" sz="2598">
                <a:solidFill>
                  <a:srgbClr val="000000">
                    <a:alpha val="29804"/>
                  </a:srgbClr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메뉴 화면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2100360" y="6546845"/>
            <a:ext cx="1868133" cy="629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1"/>
              </a:lnSpc>
            </a:pPr>
            <a:r>
              <a:rPr lang="en-US" sz="1815" b="true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LevelUp</a:t>
            </a:r>
          </a:p>
          <a:p>
            <a:pPr algn="ctr">
              <a:lnSpc>
                <a:spcPts val="2541"/>
              </a:lnSpc>
              <a:spcBef>
                <a:spcPct val="0"/>
              </a:spcBef>
            </a:pPr>
            <a:r>
              <a:rPr lang="en-US" b="true" sz="1815">
                <a:solidFill>
                  <a:srgbClr val="F9F3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Scene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448370"/>
            <a:ext cx="4401362" cy="2389311"/>
          </a:xfrm>
          <a:custGeom>
            <a:avLst/>
            <a:gdLst/>
            <a:ahLst/>
            <a:cxnLst/>
            <a:rect r="r" b="b" t="t" l="l"/>
            <a:pathLst>
              <a:path h="2389311" w="4401362">
                <a:moveTo>
                  <a:pt x="0" y="0"/>
                </a:moveTo>
                <a:lnTo>
                  <a:pt x="4401362" y="0"/>
                </a:lnTo>
                <a:lnTo>
                  <a:pt x="4401362" y="2389311"/>
                </a:lnTo>
                <a:lnTo>
                  <a:pt x="0" y="2389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831477" y="2377600"/>
            <a:ext cx="1368280" cy="494409"/>
            <a:chOff x="0" y="0"/>
            <a:chExt cx="473213" cy="17098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31477" y="2437762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enemies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606511" y="2377600"/>
            <a:ext cx="1368280" cy="494409"/>
            <a:chOff x="0" y="0"/>
            <a:chExt cx="473213" cy="1709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838731" y="2988588"/>
            <a:ext cx="1368280" cy="494409"/>
            <a:chOff x="0" y="0"/>
            <a:chExt cx="473213" cy="1709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613764" y="2988588"/>
            <a:ext cx="1368280" cy="494409"/>
            <a:chOff x="0" y="0"/>
            <a:chExt cx="473213" cy="17098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613764" y="3048750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bullets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838731" y="3599055"/>
            <a:ext cx="1368280" cy="494409"/>
            <a:chOff x="0" y="0"/>
            <a:chExt cx="473213" cy="17098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9613764" y="3599055"/>
            <a:ext cx="1368280" cy="494409"/>
            <a:chOff x="0" y="0"/>
            <a:chExt cx="473213" cy="17098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613764" y="3659218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expItems</a:t>
            </a:r>
          </a:p>
        </p:txBody>
      </p:sp>
      <p:sp>
        <p:nvSpPr>
          <p:cNvPr name="AutoShape 25" id="25"/>
          <p:cNvSpPr/>
          <p:nvPr/>
        </p:nvSpPr>
        <p:spPr>
          <a:xfrm>
            <a:off x="9199757" y="2624804"/>
            <a:ext cx="406753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9214265" y="3223812"/>
            <a:ext cx="406753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214265" y="3842633"/>
            <a:ext cx="406753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7860492" y="4195016"/>
            <a:ext cx="1368280" cy="494409"/>
            <a:chOff x="0" y="0"/>
            <a:chExt cx="473213" cy="17098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9635525" y="4195016"/>
            <a:ext cx="1368280" cy="494409"/>
            <a:chOff x="0" y="0"/>
            <a:chExt cx="473213" cy="170989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3213" cy="170989"/>
            </a:xfrm>
            <a:custGeom>
              <a:avLst/>
              <a:gdLst/>
              <a:ahLst/>
              <a:cxnLst/>
              <a:rect r="r" b="b" t="t" l="l"/>
              <a:pathLst>
                <a:path h="170989" w="473213">
                  <a:moveTo>
                    <a:pt x="85494" y="0"/>
                  </a:moveTo>
                  <a:lnTo>
                    <a:pt x="387718" y="0"/>
                  </a:lnTo>
                  <a:cubicBezTo>
                    <a:pt x="410393" y="0"/>
                    <a:pt x="432138" y="9007"/>
                    <a:pt x="448172" y="25041"/>
                  </a:cubicBezTo>
                  <a:cubicBezTo>
                    <a:pt x="464205" y="41074"/>
                    <a:pt x="473213" y="62820"/>
                    <a:pt x="473213" y="85494"/>
                  </a:cubicBezTo>
                  <a:lnTo>
                    <a:pt x="473213" y="85494"/>
                  </a:lnTo>
                  <a:cubicBezTo>
                    <a:pt x="473213" y="132712"/>
                    <a:pt x="434935" y="170989"/>
                    <a:pt x="387718" y="170989"/>
                  </a:cubicBezTo>
                  <a:lnTo>
                    <a:pt x="85494" y="170989"/>
                  </a:lnTo>
                  <a:cubicBezTo>
                    <a:pt x="38277" y="170989"/>
                    <a:pt x="0" y="132712"/>
                    <a:pt x="0" y="85494"/>
                  </a:cubicBezTo>
                  <a:lnTo>
                    <a:pt x="0" y="85494"/>
                  </a:lnTo>
                  <a:cubicBezTo>
                    <a:pt x="0" y="38277"/>
                    <a:pt x="38277" y="0"/>
                    <a:pt x="85494" y="0"/>
                  </a:cubicBezTo>
                  <a:close/>
                </a:path>
              </a:pathLst>
            </a:custGeom>
            <a:solidFill>
              <a:srgbClr val="EB1D26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3213" cy="209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7831477" y="6020555"/>
            <a:ext cx="5955414" cy="3288424"/>
          </a:xfrm>
          <a:custGeom>
            <a:avLst/>
            <a:gdLst/>
            <a:ahLst/>
            <a:cxnLst/>
            <a:rect r="r" b="b" t="t" l="l"/>
            <a:pathLst>
              <a:path h="3288424" w="5955414">
                <a:moveTo>
                  <a:pt x="0" y="0"/>
                </a:moveTo>
                <a:lnTo>
                  <a:pt x="5955414" y="0"/>
                </a:lnTo>
                <a:lnTo>
                  <a:pt x="5955414" y="3288424"/>
                </a:lnTo>
                <a:lnTo>
                  <a:pt x="0" y="3288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838731" y="1788320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setupCollisions(): 충돌 검사 요청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8202" y="1931751"/>
            <a:ext cx="495777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씬(게임 실행부)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3941343"/>
            <a:ext cx="495777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create(씬 시작 후 한 번만 실행)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9606511" y="2437762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enemies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838731" y="3048750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enemies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838731" y="3659218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player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292096" y="2447287"/>
            <a:ext cx="3211030" cy="2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collider : 충돌 판단 후 물리 연산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860492" y="4255178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player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9635525" y="4255178"/>
            <a:ext cx="1368280" cy="335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1"/>
              </a:lnSpc>
              <a:spcBef>
                <a:spcPct val="0"/>
              </a:spcBef>
            </a:pPr>
            <a:r>
              <a:rPr lang="en-US" b="true" sz="1979">
                <a:solidFill>
                  <a:srgbClr val="F9F3EF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enemies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292096" y="3058275"/>
            <a:ext cx="3211030" cy="2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overlap : 충돌 판단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292096" y="3666616"/>
            <a:ext cx="3211030" cy="2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overlap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292096" y="4264703"/>
            <a:ext cx="3211030" cy="28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2"/>
              </a:lnSpc>
              <a:spcBef>
                <a:spcPct val="0"/>
              </a:spcBef>
            </a:pPr>
            <a:r>
              <a:rPr lang="en-US" sz="1751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overlap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831477" y="5365700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setupAutoAttack(): 일정시간마다 자동공격하도록 타이머 이벤트 등록</a:t>
            </a:r>
          </a:p>
        </p:txBody>
      </p:sp>
      <p:sp>
        <p:nvSpPr>
          <p:cNvPr name="AutoShape 50" id="50"/>
          <p:cNvSpPr/>
          <p:nvPr/>
        </p:nvSpPr>
        <p:spPr>
          <a:xfrm>
            <a:off x="9228772" y="4460177"/>
            <a:ext cx="406753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4411394" y="2006760"/>
            <a:ext cx="3427336" cy="3636266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2" id="52"/>
          <p:cNvSpPr/>
          <p:nvPr/>
        </p:nvSpPr>
        <p:spPr>
          <a:xfrm flipV="true">
            <a:off x="4411394" y="5643025"/>
            <a:ext cx="3201534" cy="256504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21685" y="3231283"/>
            <a:ext cx="7684306" cy="6175341"/>
          </a:xfrm>
          <a:custGeom>
            <a:avLst/>
            <a:gdLst/>
            <a:ahLst/>
            <a:cxnLst/>
            <a:rect r="r" b="b" t="t" l="l"/>
            <a:pathLst>
              <a:path h="6175341" w="7684306">
                <a:moveTo>
                  <a:pt x="0" y="0"/>
                </a:moveTo>
                <a:lnTo>
                  <a:pt x="7684306" y="0"/>
                </a:lnTo>
                <a:lnTo>
                  <a:pt x="7684306" y="6175341"/>
                </a:lnTo>
                <a:lnTo>
                  <a:pt x="0" y="6175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7867" y="2719621"/>
            <a:ext cx="925416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 (매 프레임마다 실행)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867" y="2112712"/>
            <a:ext cx="4957775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게임 씬(게임 실행부)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033840" y="3318429"/>
            <a:ext cx="9254160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 스폰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update() 마다 count값을 증가시켜, 몬스터 종류마다 지정된 상수값으로 나누어 떨어지면 해당 몬스터를 생성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144000" y="5143500"/>
            <a:ext cx="7684306" cy="1621779"/>
          </a:xfrm>
          <a:custGeom>
            <a:avLst/>
            <a:gdLst/>
            <a:ahLst/>
            <a:cxnLst/>
            <a:rect r="r" b="b" t="t" l="l"/>
            <a:pathLst>
              <a:path h="1621779" w="7684306">
                <a:moveTo>
                  <a:pt x="0" y="0"/>
                </a:moveTo>
                <a:lnTo>
                  <a:pt x="7684306" y="0"/>
                </a:lnTo>
                <a:lnTo>
                  <a:pt x="7684306" y="1621779"/>
                </a:lnTo>
                <a:lnTo>
                  <a:pt x="0" y="1621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8910" r="0" b="-1865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8385206" y="5954389"/>
            <a:ext cx="758794" cy="2127035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FA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07222" y="9779778"/>
            <a:ext cx="17273556" cy="0"/>
          </a:xfrm>
          <a:prstGeom prst="line">
            <a:avLst/>
          </a:prstGeom>
          <a:ln cap="flat" w="9525">
            <a:solidFill>
              <a:srgbClr val="AFAFA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87867" y="2836834"/>
            <a:ext cx="9092186" cy="1790885"/>
          </a:xfrm>
          <a:custGeom>
            <a:avLst/>
            <a:gdLst/>
            <a:ahLst/>
            <a:cxnLst/>
            <a:rect r="r" b="b" t="t" l="l"/>
            <a:pathLst>
              <a:path h="1790885" w="9092186">
                <a:moveTo>
                  <a:pt x="0" y="0"/>
                </a:moveTo>
                <a:lnTo>
                  <a:pt x="9092186" y="0"/>
                </a:lnTo>
                <a:lnTo>
                  <a:pt x="9092186" y="1790885"/>
                </a:lnTo>
                <a:lnTo>
                  <a:pt x="0" y="17908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7867" y="5188001"/>
            <a:ext cx="8206743" cy="1245040"/>
          </a:xfrm>
          <a:custGeom>
            <a:avLst/>
            <a:gdLst/>
            <a:ahLst/>
            <a:cxnLst/>
            <a:rect r="r" b="b" t="t" l="l"/>
            <a:pathLst>
              <a:path h="1245040" w="8206743">
                <a:moveTo>
                  <a:pt x="0" y="0"/>
                </a:moveTo>
                <a:lnTo>
                  <a:pt x="8206743" y="0"/>
                </a:lnTo>
                <a:lnTo>
                  <a:pt x="8206743" y="1245040"/>
                </a:lnTo>
                <a:lnTo>
                  <a:pt x="0" y="1245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81060" y="2836834"/>
            <a:ext cx="6275661" cy="4534165"/>
          </a:xfrm>
          <a:custGeom>
            <a:avLst/>
            <a:gdLst/>
            <a:ahLst/>
            <a:cxnLst/>
            <a:rect r="r" b="b" t="t" l="l"/>
            <a:pathLst>
              <a:path h="4534165" w="6275661">
                <a:moveTo>
                  <a:pt x="0" y="0"/>
                </a:moveTo>
                <a:lnTo>
                  <a:pt x="6275661" y="0"/>
                </a:lnTo>
                <a:lnTo>
                  <a:pt x="6275661" y="4534166"/>
                </a:lnTo>
                <a:lnTo>
                  <a:pt x="0" y="4534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4050" y="1084026"/>
            <a:ext cx="105162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7867" y="606425"/>
            <a:ext cx="309860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EB1D26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뱀파이어 서바이벌 모작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7867" y="1931751"/>
            <a:ext cx="3475220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4050" y="6899766"/>
            <a:ext cx="8489950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tilePosition: 이미지에서 렌더링을 시작할 위치를 결정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DAGo4Myj89o</dc:identifier>
  <dcterms:modified xsi:type="dcterms:W3CDTF">2011-08-01T06:04:30Z</dcterms:modified>
  <cp:revision>1</cp:revision>
  <dc:title>프로젝트</dc:title>
</cp:coreProperties>
</file>